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69" r:id="rId13"/>
    <p:sldId id="271" r:id="rId14"/>
    <p:sldId id="275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101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1A682-D7A4-4094-BBD2-3268F5C0AF3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D849B670-09F9-44E1-B2F6-45FBDEB7F533}">
      <dgm:prSet phldrT="[Tekst]" custT="1"/>
      <dgm:spPr/>
      <dgm:t>
        <a:bodyPr/>
        <a:lstStyle/>
        <a:p>
          <a:r>
            <a:rPr lang="hr-HR" sz="2200" dirty="0"/>
            <a:t>    Koji su pokazatelji gospodarske razvijenosti?</a:t>
          </a:r>
        </a:p>
      </dgm:t>
    </dgm:pt>
    <dgm:pt modelId="{1BEC53BB-15BC-491E-91B8-E62C107BD9F9}" type="parTrans" cxnId="{A849C046-8A02-40FE-BDA3-3AE52F779E43}">
      <dgm:prSet/>
      <dgm:spPr/>
      <dgm:t>
        <a:bodyPr/>
        <a:lstStyle/>
        <a:p>
          <a:endParaRPr lang="hr-HR"/>
        </a:p>
      </dgm:t>
    </dgm:pt>
    <dgm:pt modelId="{83FD181F-13E7-47CA-B07C-8C295AFB4793}" type="sibTrans" cxnId="{A849C046-8A02-40FE-BDA3-3AE52F779E43}">
      <dgm:prSet/>
      <dgm:spPr/>
      <dgm:t>
        <a:bodyPr/>
        <a:lstStyle/>
        <a:p>
          <a:endParaRPr lang="hr-HR"/>
        </a:p>
      </dgm:t>
    </dgm:pt>
    <dgm:pt modelId="{F3E81B8F-98DB-4EED-A6D2-301AAE633A98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200" dirty="0"/>
            <a:t>Gospodarska struktura stanovništva – udio zaposlenih po sektorima djelatnosti</a:t>
          </a:r>
        </a:p>
        <a:p>
          <a:pPr lvl="0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dirty="0"/>
        </a:p>
      </dgm:t>
    </dgm:pt>
    <dgm:pt modelId="{817B33BE-DF3E-4FFE-BB53-43A0B48D1982}" type="parTrans" cxnId="{CAC376D6-3176-4FEA-8655-D23296664C59}">
      <dgm:prSet/>
      <dgm:spPr/>
      <dgm:t>
        <a:bodyPr/>
        <a:lstStyle/>
        <a:p>
          <a:endParaRPr lang="hr-HR"/>
        </a:p>
      </dgm:t>
    </dgm:pt>
    <dgm:pt modelId="{BF435B23-CF06-4A21-B651-2DD3F99C858C}" type="sibTrans" cxnId="{CAC376D6-3176-4FEA-8655-D23296664C59}">
      <dgm:prSet/>
      <dgm:spPr/>
      <dgm:t>
        <a:bodyPr/>
        <a:lstStyle/>
        <a:p>
          <a:endParaRPr lang="hr-HR"/>
        </a:p>
      </dgm:t>
    </dgm:pt>
    <dgm:pt modelId="{E67D943C-8560-454D-980A-26A7B7473726}">
      <dgm:prSet phldrT="[Teks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200" dirty="0"/>
            <a:t>Što je bruto nacionalni dohodak? </a:t>
          </a:r>
        </a:p>
        <a:p>
          <a:pPr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dirty="0"/>
        </a:p>
      </dgm:t>
    </dgm:pt>
    <dgm:pt modelId="{01258F3F-19C9-4DBB-8393-EAFC45B8B7D0}" type="parTrans" cxnId="{1AD8CB1C-0F4E-4830-A563-2E2EC30E68DD}">
      <dgm:prSet/>
      <dgm:spPr/>
      <dgm:t>
        <a:bodyPr/>
        <a:lstStyle/>
        <a:p>
          <a:endParaRPr lang="hr-HR"/>
        </a:p>
      </dgm:t>
    </dgm:pt>
    <dgm:pt modelId="{1958658A-2C59-4E8E-9472-7288B9FDA740}" type="sibTrans" cxnId="{1AD8CB1C-0F4E-4830-A563-2E2EC30E68DD}">
      <dgm:prSet/>
      <dgm:spPr/>
      <dgm:t>
        <a:bodyPr/>
        <a:lstStyle/>
        <a:p>
          <a:endParaRPr lang="hr-HR"/>
        </a:p>
      </dgm:t>
    </dgm:pt>
    <dgm:pt modelId="{42C9B668-8D85-4091-A9FA-A037BF602141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200" dirty="0"/>
            <a:t>Nacionalni dohodak po stanovniku</a:t>
          </a:r>
        </a:p>
      </dgm:t>
    </dgm:pt>
    <dgm:pt modelId="{F866051B-F8A7-4374-9A5B-7118588F011C}" type="parTrans" cxnId="{C8FF7A29-0059-4AC7-9CB2-AEB0E129FF28}">
      <dgm:prSet/>
      <dgm:spPr/>
      <dgm:t>
        <a:bodyPr/>
        <a:lstStyle/>
        <a:p>
          <a:endParaRPr lang="hr-HR"/>
        </a:p>
      </dgm:t>
    </dgm:pt>
    <dgm:pt modelId="{8DDE34D4-D4AC-41D1-A0EE-E14976A77B14}" type="sibTrans" cxnId="{C8FF7A29-0059-4AC7-9CB2-AEB0E129FF28}">
      <dgm:prSet/>
      <dgm:spPr/>
      <dgm:t>
        <a:bodyPr/>
        <a:lstStyle/>
        <a:p>
          <a:endParaRPr lang="hr-HR"/>
        </a:p>
      </dgm:t>
    </dgm:pt>
    <dgm:pt modelId="{5B568ED1-2BE8-4D23-B284-FDB30B7F837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800" dirty="0"/>
        </a:p>
        <a:p>
          <a:pPr marL="342900" indent="-342900">
            <a:buFontTx/>
            <a:buChar char="-"/>
          </a:pPr>
          <a:r>
            <a:rPr lang="hr-HR" sz="2200" dirty="0"/>
            <a:t>Može li prosječna starost automobila biti pokazatelj razvijenosti? Objasni odgovor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800" dirty="0"/>
        </a:p>
      </dgm:t>
    </dgm:pt>
    <dgm:pt modelId="{9B107CF3-8117-408B-A506-729FFBC5FA06}" type="parTrans" cxnId="{F8685DD1-83E6-4599-8144-5D45252F1372}">
      <dgm:prSet/>
      <dgm:spPr/>
      <dgm:t>
        <a:bodyPr/>
        <a:lstStyle/>
        <a:p>
          <a:endParaRPr lang="hr-HR"/>
        </a:p>
      </dgm:t>
    </dgm:pt>
    <dgm:pt modelId="{963B3785-B256-4798-B769-37DA444474D8}" type="sibTrans" cxnId="{F8685DD1-83E6-4599-8144-5D45252F1372}">
      <dgm:prSet/>
      <dgm:spPr/>
      <dgm:t>
        <a:bodyPr/>
        <a:lstStyle/>
        <a:p>
          <a:endParaRPr lang="hr-HR"/>
        </a:p>
      </dgm:t>
    </dgm:pt>
    <dgm:pt modelId="{0D47F63F-D9B9-4662-9129-6F854FE40F36}" type="pres">
      <dgm:prSet presAssocID="{F8D1A682-D7A4-4094-BBD2-3268F5C0AF36}" presName="Name0" presStyleCnt="0">
        <dgm:presLayoutVars>
          <dgm:chMax val="7"/>
          <dgm:chPref val="7"/>
          <dgm:dir/>
        </dgm:presLayoutVars>
      </dgm:prSet>
      <dgm:spPr/>
    </dgm:pt>
    <dgm:pt modelId="{928FC04E-FA49-4784-A4B3-25A4BE653851}" type="pres">
      <dgm:prSet presAssocID="{F8D1A682-D7A4-4094-BBD2-3268F5C0AF36}" presName="Name1" presStyleCnt="0"/>
      <dgm:spPr/>
    </dgm:pt>
    <dgm:pt modelId="{B49CD24D-459B-429A-BD12-D0485EE4D7CF}" type="pres">
      <dgm:prSet presAssocID="{F8D1A682-D7A4-4094-BBD2-3268F5C0AF36}" presName="cycle" presStyleCnt="0"/>
      <dgm:spPr/>
    </dgm:pt>
    <dgm:pt modelId="{19690C99-4906-4632-B4C8-C00618E5A3FF}" type="pres">
      <dgm:prSet presAssocID="{F8D1A682-D7A4-4094-BBD2-3268F5C0AF36}" presName="srcNode" presStyleLbl="node1" presStyleIdx="0" presStyleCnt="5"/>
      <dgm:spPr/>
    </dgm:pt>
    <dgm:pt modelId="{B1573442-4C0D-41D2-8EAC-0F78098692F6}" type="pres">
      <dgm:prSet presAssocID="{F8D1A682-D7A4-4094-BBD2-3268F5C0AF36}" presName="conn" presStyleLbl="parChTrans1D2" presStyleIdx="0" presStyleCnt="1"/>
      <dgm:spPr/>
    </dgm:pt>
    <dgm:pt modelId="{303BCDD2-87A3-4A2D-925C-4C14DA6A12A1}" type="pres">
      <dgm:prSet presAssocID="{F8D1A682-D7A4-4094-BBD2-3268F5C0AF36}" presName="extraNode" presStyleLbl="node1" presStyleIdx="0" presStyleCnt="5"/>
      <dgm:spPr/>
    </dgm:pt>
    <dgm:pt modelId="{B93AE968-B65E-456E-BD9B-171DFBDCDD8D}" type="pres">
      <dgm:prSet presAssocID="{F8D1A682-D7A4-4094-BBD2-3268F5C0AF36}" presName="dstNode" presStyleLbl="node1" presStyleIdx="0" presStyleCnt="5"/>
      <dgm:spPr/>
    </dgm:pt>
    <dgm:pt modelId="{E5BCEF03-740D-45F9-BFF0-11CFEA0A6225}" type="pres">
      <dgm:prSet presAssocID="{D849B670-09F9-44E1-B2F6-45FBDEB7F533}" presName="text_1" presStyleLbl="node1" presStyleIdx="0" presStyleCnt="5" custScaleX="101507" custLinFactNeighborX="-960" custLinFactNeighborY="-4178">
        <dgm:presLayoutVars>
          <dgm:bulletEnabled val="1"/>
        </dgm:presLayoutVars>
      </dgm:prSet>
      <dgm:spPr/>
    </dgm:pt>
    <dgm:pt modelId="{6660B5D7-0DA1-4D12-AA12-ECBB48F6F875}" type="pres">
      <dgm:prSet presAssocID="{D849B670-09F9-44E1-B2F6-45FBDEB7F533}" presName="accent_1" presStyleCnt="0"/>
      <dgm:spPr/>
    </dgm:pt>
    <dgm:pt modelId="{CD6DEAB6-233E-404A-BDCE-B8DCEE3056B8}" type="pres">
      <dgm:prSet presAssocID="{D849B670-09F9-44E1-B2F6-45FBDEB7F533}" presName="accentRepeatNode" presStyleLbl="solidFgAcc1" presStyleIdx="0" presStyleCnt="5"/>
      <dgm:spPr/>
    </dgm:pt>
    <dgm:pt modelId="{20DAEF5A-3C32-45F2-B10A-CB6A30A42CE9}" type="pres">
      <dgm:prSet presAssocID="{F3E81B8F-98DB-4EED-A6D2-301AAE633A98}" presName="text_2" presStyleLbl="node1" presStyleIdx="1" presStyleCnt="5">
        <dgm:presLayoutVars>
          <dgm:bulletEnabled val="1"/>
        </dgm:presLayoutVars>
      </dgm:prSet>
      <dgm:spPr/>
    </dgm:pt>
    <dgm:pt modelId="{50E73C79-ABCC-4FAA-B4E7-C46FA22D3079}" type="pres">
      <dgm:prSet presAssocID="{F3E81B8F-98DB-4EED-A6D2-301AAE633A98}" presName="accent_2" presStyleCnt="0"/>
      <dgm:spPr/>
    </dgm:pt>
    <dgm:pt modelId="{28641E80-EFE5-4E7C-88E5-77837EB2C037}" type="pres">
      <dgm:prSet presAssocID="{F3E81B8F-98DB-4EED-A6D2-301AAE633A98}" presName="accentRepeatNode" presStyleLbl="solidFgAcc1" presStyleIdx="1" presStyleCnt="5"/>
      <dgm:spPr/>
    </dgm:pt>
    <dgm:pt modelId="{5A8740B6-1722-4B26-9C08-0786DAC5CB36}" type="pres">
      <dgm:prSet presAssocID="{E67D943C-8560-454D-980A-26A7B7473726}" presName="text_3" presStyleLbl="node1" presStyleIdx="2" presStyleCnt="5">
        <dgm:presLayoutVars>
          <dgm:bulletEnabled val="1"/>
        </dgm:presLayoutVars>
      </dgm:prSet>
      <dgm:spPr/>
    </dgm:pt>
    <dgm:pt modelId="{D58F62C1-5C87-4819-8A95-7D8C67CE8905}" type="pres">
      <dgm:prSet presAssocID="{E67D943C-8560-454D-980A-26A7B7473726}" presName="accent_3" presStyleCnt="0"/>
      <dgm:spPr/>
    </dgm:pt>
    <dgm:pt modelId="{3D62CE0E-2116-4AD2-ACED-69444F02E344}" type="pres">
      <dgm:prSet presAssocID="{E67D943C-8560-454D-980A-26A7B7473726}" presName="accentRepeatNode" presStyleLbl="solidFgAcc1" presStyleIdx="2" presStyleCnt="5"/>
      <dgm:spPr/>
    </dgm:pt>
    <dgm:pt modelId="{88981470-1FC9-4333-8F96-ABA422E01ED7}" type="pres">
      <dgm:prSet presAssocID="{42C9B668-8D85-4091-A9FA-A037BF602141}" presName="text_4" presStyleLbl="node1" presStyleIdx="3" presStyleCnt="5">
        <dgm:presLayoutVars>
          <dgm:bulletEnabled val="1"/>
        </dgm:presLayoutVars>
      </dgm:prSet>
      <dgm:spPr/>
    </dgm:pt>
    <dgm:pt modelId="{B4D32E38-FA51-41B6-8970-48C69563A10C}" type="pres">
      <dgm:prSet presAssocID="{42C9B668-8D85-4091-A9FA-A037BF602141}" presName="accent_4" presStyleCnt="0"/>
      <dgm:spPr/>
    </dgm:pt>
    <dgm:pt modelId="{E7A03614-7E2A-4951-92FB-0168E62161E0}" type="pres">
      <dgm:prSet presAssocID="{42C9B668-8D85-4091-A9FA-A037BF602141}" presName="accentRepeatNode" presStyleLbl="solidFgAcc1" presStyleIdx="3" presStyleCnt="5"/>
      <dgm:spPr/>
    </dgm:pt>
    <dgm:pt modelId="{564883D2-6DE4-41CF-A4D3-C47155915125}" type="pres">
      <dgm:prSet presAssocID="{5B568ED1-2BE8-4D23-B284-FDB30B7F837A}" presName="text_5" presStyleLbl="node1" presStyleIdx="4" presStyleCnt="5">
        <dgm:presLayoutVars>
          <dgm:bulletEnabled val="1"/>
        </dgm:presLayoutVars>
      </dgm:prSet>
      <dgm:spPr/>
    </dgm:pt>
    <dgm:pt modelId="{0658F04E-0A30-4459-8733-2AB6F03606C0}" type="pres">
      <dgm:prSet presAssocID="{5B568ED1-2BE8-4D23-B284-FDB30B7F837A}" presName="accent_5" presStyleCnt="0"/>
      <dgm:spPr/>
    </dgm:pt>
    <dgm:pt modelId="{2C5E24A5-80C6-4F67-8180-10CA8E8E7C9F}" type="pres">
      <dgm:prSet presAssocID="{5B568ED1-2BE8-4D23-B284-FDB30B7F837A}" presName="accentRepeatNode" presStyleLbl="solidFgAcc1" presStyleIdx="4" presStyleCnt="5"/>
      <dgm:spPr/>
    </dgm:pt>
  </dgm:ptLst>
  <dgm:cxnLst>
    <dgm:cxn modelId="{DF4EC904-B06C-4FAE-B6EC-49D303639924}" type="presOf" srcId="{F8D1A682-D7A4-4094-BBD2-3268F5C0AF36}" destId="{0D47F63F-D9B9-4662-9129-6F854FE40F36}" srcOrd="0" destOrd="0" presId="urn:microsoft.com/office/officeart/2008/layout/VerticalCurvedList"/>
    <dgm:cxn modelId="{031B780D-4EFC-4AC9-8E56-99F40FF1F819}" type="presOf" srcId="{83FD181F-13E7-47CA-B07C-8C295AFB4793}" destId="{B1573442-4C0D-41D2-8EAC-0F78098692F6}" srcOrd="0" destOrd="0" presId="urn:microsoft.com/office/officeart/2008/layout/VerticalCurvedList"/>
    <dgm:cxn modelId="{1AD8CB1C-0F4E-4830-A563-2E2EC30E68DD}" srcId="{F8D1A682-D7A4-4094-BBD2-3268F5C0AF36}" destId="{E67D943C-8560-454D-980A-26A7B7473726}" srcOrd="2" destOrd="0" parTransId="{01258F3F-19C9-4DBB-8393-EAFC45B8B7D0}" sibTransId="{1958658A-2C59-4E8E-9472-7288B9FDA740}"/>
    <dgm:cxn modelId="{C8FF7A29-0059-4AC7-9CB2-AEB0E129FF28}" srcId="{F8D1A682-D7A4-4094-BBD2-3268F5C0AF36}" destId="{42C9B668-8D85-4091-A9FA-A037BF602141}" srcOrd="3" destOrd="0" parTransId="{F866051B-F8A7-4374-9A5B-7118588F011C}" sibTransId="{8DDE34D4-D4AC-41D1-A0EE-E14976A77B14}"/>
    <dgm:cxn modelId="{1E11EB34-BCA4-4F61-B15A-671DCD2856FD}" type="presOf" srcId="{E67D943C-8560-454D-980A-26A7B7473726}" destId="{5A8740B6-1722-4B26-9C08-0786DAC5CB36}" srcOrd="0" destOrd="0" presId="urn:microsoft.com/office/officeart/2008/layout/VerticalCurvedList"/>
    <dgm:cxn modelId="{A849C046-8A02-40FE-BDA3-3AE52F779E43}" srcId="{F8D1A682-D7A4-4094-BBD2-3268F5C0AF36}" destId="{D849B670-09F9-44E1-B2F6-45FBDEB7F533}" srcOrd="0" destOrd="0" parTransId="{1BEC53BB-15BC-491E-91B8-E62C107BD9F9}" sibTransId="{83FD181F-13E7-47CA-B07C-8C295AFB4793}"/>
    <dgm:cxn modelId="{D6836B57-972D-4BAE-825C-5600CE5FE58F}" type="presOf" srcId="{5B568ED1-2BE8-4D23-B284-FDB30B7F837A}" destId="{564883D2-6DE4-41CF-A4D3-C47155915125}" srcOrd="0" destOrd="0" presId="urn:microsoft.com/office/officeart/2008/layout/VerticalCurvedList"/>
    <dgm:cxn modelId="{DEA72E9D-C18E-40D2-9597-CC4DEB1E6850}" type="presOf" srcId="{F3E81B8F-98DB-4EED-A6D2-301AAE633A98}" destId="{20DAEF5A-3C32-45F2-B10A-CB6A30A42CE9}" srcOrd="0" destOrd="0" presId="urn:microsoft.com/office/officeart/2008/layout/VerticalCurvedList"/>
    <dgm:cxn modelId="{7E52BFBE-2DF9-461B-99BE-AA5A6C8E1B1F}" type="presOf" srcId="{42C9B668-8D85-4091-A9FA-A037BF602141}" destId="{88981470-1FC9-4333-8F96-ABA422E01ED7}" srcOrd="0" destOrd="0" presId="urn:microsoft.com/office/officeart/2008/layout/VerticalCurvedList"/>
    <dgm:cxn modelId="{F8685DD1-83E6-4599-8144-5D45252F1372}" srcId="{F8D1A682-D7A4-4094-BBD2-3268F5C0AF36}" destId="{5B568ED1-2BE8-4D23-B284-FDB30B7F837A}" srcOrd="4" destOrd="0" parTransId="{9B107CF3-8117-408B-A506-729FFBC5FA06}" sibTransId="{963B3785-B256-4798-B769-37DA444474D8}"/>
    <dgm:cxn modelId="{CAC376D6-3176-4FEA-8655-D23296664C59}" srcId="{F8D1A682-D7A4-4094-BBD2-3268F5C0AF36}" destId="{F3E81B8F-98DB-4EED-A6D2-301AAE633A98}" srcOrd="1" destOrd="0" parTransId="{817B33BE-DF3E-4FFE-BB53-43A0B48D1982}" sibTransId="{BF435B23-CF06-4A21-B651-2DD3F99C858C}"/>
    <dgm:cxn modelId="{D0C05DEC-7E31-4DCB-A1B0-5864E97E1885}" type="presOf" srcId="{D849B670-09F9-44E1-B2F6-45FBDEB7F533}" destId="{E5BCEF03-740D-45F9-BFF0-11CFEA0A6225}" srcOrd="0" destOrd="0" presId="urn:microsoft.com/office/officeart/2008/layout/VerticalCurvedList"/>
    <dgm:cxn modelId="{9F90A89D-C06A-44EB-96DC-2B8387DF9DB6}" type="presParOf" srcId="{0D47F63F-D9B9-4662-9129-6F854FE40F36}" destId="{928FC04E-FA49-4784-A4B3-25A4BE653851}" srcOrd="0" destOrd="0" presId="urn:microsoft.com/office/officeart/2008/layout/VerticalCurvedList"/>
    <dgm:cxn modelId="{B8DC2A9F-F2F1-45CA-BD88-C9714B827345}" type="presParOf" srcId="{928FC04E-FA49-4784-A4B3-25A4BE653851}" destId="{B49CD24D-459B-429A-BD12-D0485EE4D7CF}" srcOrd="0" destOrd="0" presId="urn:microsoft.com/office/officeart/2008/layout/VerticalCurvedList"/>
    <dgm:cxn modelId="{4474BDA7-2AED-4CA2-9577-3B0009336AB4}" type="presParOf" srcId="{B49CD24D-459B-429A-BD12-D0485EE4D7CF}" destId="{19690C99-4906-4632-B4C8-C00618E5A3FF}" srcOrd="0" destOrd="0" presId="urn:microsoft.com/office/officeart/2008/layout/VerticalCurvedList"/>
    <dgm:cxn modelId="{8A67A137-6B57-493B-BB97-DB669337605C}" type="presParOf" srcId="{B49CD24D-459B-429A-BD12-D0485EE4D7CF}" destId="{B1573442-4C0D-41D2-8EAC-0F78098692F6}" srcOrd="1" destOrd="0" presId="urn:microsoft.com/office/officeart/2008/layout/VerticalCurvedList"/>
    <dgm:cxn modelId="{68140CA6-FC85-4241-948D-9EB455818433}" type="presParOf" srcId="{B49CD24D-459B-429A-BD12-D0485EE4D7CF}" destId="{303BCDD2-87A3-4A2D-925C-4C14DA6A12A1}" srcOrd="2" destOrd="0" presId="urn:microsoft.com/office/officeart/2008/layout/VerticalCurvedList"/>
    <dgm:cxn modelId="{F4EA168C-D0DA-46B8-AEB0-0CBCC69C6B5E}" type="presParOf" srcId="{B49CD24D-459B-429A-BD12-D0485EE4D7CF}" destId="{B93AE968-B65E-456E-BD9B-171DFBDCDD8D}" srcOrd="3" destOrd="0" presId="urn:microsoft.com/office/officeart/2008/layout/VerticalCurvedList"/>
    <dgm:cxn modelId="{D35347D8-171C-48FD-98C9-7689DA3B9E63}" type="presParOf" srcId="{928FC04E-FA49-4784-A4B3-25A4BE653851}" destId="{E5BCEF03-740D-45F9-BFF0-11CFEA0A6225}" srcOrd="1" destOrd="0" presId="urn:microsoft.com/office/officeart/2008/layout/VerticalCurvedList"/>
    <dgm:cxn modelId="{C78DE44E-CA8D-4349-B2F7-027BFF586090}" type="presParOf" srcId="{928FC04E-FA49-4784-A4B3-25A4BE653851}" destId="{6660B5D7-0DA1-4D12-AA12-ECBB48F6F875}" srcOrd="2" destOrd="0" presId="urn:microsoft.com/office/officeart/2008/layout/VerticalCurvedList"/>
    <dgm:cxn modelId="{2AE20F6A-48A7-4028-B53D-9FF74D9234B8}" type="presParOf" srcId="{6660B5D7-0DA1-4D12-AA12-ECBB48F6F875}" destId="{CD6DEAB6-233E-404A-BDCE-B8DCEE3056B8}" srcOrd="0" destOrd="0" presId="urn:microsoft.com/office/officeart/2008/layout/VerticalCurvedList"/>
    <dgm:cxn modelId="{B8E4AAF9-61C3-47A4-A6A9-78920BCDE142}" type="presParOf" srcId="{928FC04E-FA49-4784-A4B3-25A4BE653851}" destId="{20DAEF5A-3C32-45F2-B10A-CB6A30A42CE9}" srcOrd="3" destOrd="0" presId="urn:microsoft.com/office/officeart/2008/layout/VerticalCurvedList"/>
    <dgm:cxn modelId="{9C202BE3-EB00-4936-BEF8-AD8178080482}" type="presParOf" srcId="{928FC04E-FA49-4784-A4B3-25A4BE653851}" destId="{50E73C79-ABCC-4FAA-B4E7-C46FA22D3079}" srcOrd="4" destOrd="0" presId="urn:microsoft.com/office/officeart/2008/layout/VerticalCurvedList"/>
    <dgm:cxn modelId="{453D2B27-513D-4CB0-B2DD-7AF671E84662}" type="presParOf" srcId="{50E73C79-ABCC-4FAA-B4E7-C46FA22D3079}" destId="{28641E80-EFE5-4E7C-88E5-77837EB2C037}" srcOrd="0" destOrd="0" presId="urn:microsoft.com/office/officeart/2008/layout/VerticalCurvedList"/>
    <dgm:cxn modelId="{680AB77D-1D2A-4159-B743-5936461911B7}" type="presParOf" srcId="{928FC04E-FA49-4784-A4B3-25A4BE653851}" destId="{5A8740B6-1722-4B26-9C08-0786DAC5CB36}" srcOrd="5" destOrd="0" presId="urn:microsoft.com/office/officeart/2008/layout/VerticalCurvedList"/>
    <dgm:cxn modelId="{06DEDFC0-964E-40DF-A86C-FE742624F9BA}" type="presParOf" srcId="{928FC04E-FA49-4784-A4B3-25A4BE653851}" destId="{D58F62C1-5C87-4819-8A95-7D8C67CE8905}" srcOrd="6" destOrd="0" presId="urn:microsoft.com/office/officeart/2008/layout/VerticalCurvedList"/>
    <dgm:cxn modelId="{C00DB35A-D102-4C7C-B5F6-3DE9187A39CF}" type="presParOf" srcId="{D58F62C1-5C87-4819-8A95-7D8C67CE8905}" destId="{3D62CE0E-2116-4AD2-ACED-69444F02E344}" srcOrd="0" destOrd="0" presId="urn:microsoft.com/office/officeart/2008/layout/VerticalCurvedList"/>
    <dgm:cxn modelId="{867F310D-40C5-43C0-B148-FCEB1F449A18}" type="presParOf" srcId="{928FC04E-FA49-4784-A4B3-25A4BE653851}" destId="{88981470-1FC9-4333-8F96-ABA422E01ED7}" srcOrd="7" destOrd="0" presId="urn:microsoft.com/office/officeart/2008/layout/VerticalCurvedList"/>
    <dgm:cxn modelId="{DD8FBC8D-D547-4176-B4B4-83E1FCFF7AC8}" type="presParOf" srcId="{928FC04E-FA49-4784-A4B3-25A4BE653851}" destId="{B4D32E38-FA51-41B6-8970-48C69563A10C}" srcOrd="8" destOrd="0" presId="urn:microsoft.com/office/officeart/2008/layout/VerticalCurvedList"/>
    <dgm:cxn modelId="{EB952353-0CF3-4433-BD24-6D8435E82838}" type="presParOf" srcId="{B4D32E38-FA51-41B6-8970-48C69563A10C}" destId="{E7A03614-7E2A-4951-92FB-0168E62161E0}" srcOrd="0" destOrd="0" presId="urn:microsoft.com/office/officeart/2008/layout/VerticalCurvedList"/>
    <dgm:cxn modelId="{ADBAF2C4-A17D-43FB-88B5-A094D5485340}" type="presParOf" srcId="{928FC04E-FA49-4784-A4B3-25A4BE653851}" destId="{564883D2-6DE4-41CF-A4D3-C47155915125}" srcOrd="9" destOrd="0" presId="urn:microsoft.com/office/officeart/2008/layout/VerticalCurvedList"/>
    <dgm:cxn modelId="{4ED0C18D-7E76-46CA-924F-F2EEAC7F9C8B}" type="presParOf" srcId="{928FC04E-FA49-4784-A4B3-25A4BE653851}" destId="{0658F04E-0A30-4459-8733-2AB6F03606C0}" srcOrd="10" destOrd="0" presId="urn:microsoft.com/office/officeart/2008/layout/VerticalCurvedList"/>
    <dgm:cxn modelId="{2B7443A7-29F1-4415-A91C-7D68740967F4}" type="presParOf" srcId="{0658F04E-0A30-4459-8733-2AB6F03606C0}" destId="{2C5E24A5-80C6-4F67-8180-10CA8E8E7C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3442-4C0D-41D2-8EAC-0F78098692F6}">
      <dsp:nvSpPr>
        <dsp:cNvPr id="0" name=""/>
        <dsp:cNvSpPr/>
      </dsp:nvSpPr>
      <dsp:spPr>
        <a:xfrm>
          <a:off x="-5338399" y="-811669"/>
          <a:ext cx="6310953" cy="6310953"/>
        </a:xfrm>
        <a:prstGeom prst="blockArc">
          <a:avLst>
            <a:gd name="adj1" fmla="val 18900000"/>
            <a:gd name="adj2" fmla="val 2700000"/>
            <a:gd name="adj3" fmla="val 34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CEF03-740D-45F9-BFF0-11CFEA0A6225}">
      <dsp:nvSpPr>
        <dsp:cNvPr id="0" name=""/>
        <dsp:cNvSpPr/>
      </dsp:nvSpPr>
      <dsp:spPr>
        <a:xfrm>
          <a:off x="228459" y="268393"/>
          <a:ext cx="10377936" cy="5861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248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200" kern="1200" dirty="0"/>
            <a:t>    Koji su pokazatelji gospodarske razvijenosti?</a:t>
          </a:r>
        </a:p>
      </dsp:txBody>
      <dsp:txXfrm>
        <a:off x="228459" y="268393"/>
        <a:ext cx="10377936" cy="586139"/>
      </dsp:txXfrm>
    </dsp:sp>
    <dsp:sp modelId="{CD6DEAB6-233E-404A-BDCE-B8DCEE3056B8}">
      <dsp:nvSpPr>
        <dsp:cNvPr id="0" name=""/>
        <dsp:cNvSpPr/>
      </dsp:nvSpPr>
      <dsp:spPr>
        <a:xfrm>
          <a:off x="37308" y="219614"/>
          <a:ext cx="732674" cy="7326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AEF5A-3C32-45F2-B10A-CB6A30A42CE9}">
      <dsp:nvSpPr>
        <dsp:cNvPr id="0" name=""/>
        <dsp:cNvSpPr/>
      </dsp:nvSpPr>
      <dsp:spPr>
        <a:xfrm>
          <a:off x="823655" y="1171809"/>
          <a:ext cx="9803852" cy="5861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248" tIns="55880" rIns="55880" bIns="558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200" kern="1200" dirty="0"/>
            <a:t>Gospodarska struktura stanovništva – udio zaposlenih po sektorima djelatnosti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 dirty="0"/>
        </a:p>
      </dsp:txBody>
      <dsp:txXfrm>
        <a:off x="823655" y="1171809"/>
        <a:ext cx="9803852" cy="586139"/>
      </dsp:txXfrm>
    </dsp:sp>
    <dsp:sp modelId="{28641E80-EFE5-4E7C-88E5-77837EB2C037}">
      <dsp:nvSpPr>
        <dsp:cNvPr id="0" name=""/>
        <dsp:cNvSpPr/>
      </dsp:nvSpPr>
      <dsp:spPr>
        <a:xfrm>
          <a:off x="457318" y="1098542"/>
          <a:ext cx="732674" cy="7326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8740B6-1722-4B26-9C08-0786DAC5CB36}">
      <dsp:nvSpPr>
        <dsp:cNvPr id="0" name=""/>
        <dsp:cNvSpPr/>
      </dsp:nvSpPr>
      <dsp:spPr>
        <a:xfrm>
          <a:off x="952565" y="2050737"/>
          <a:ext cx="9674943" cy="5861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248" tIns="55880" rIns="55880" bIns="558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200" kern="1200" dirty="0"/>
            <a:t>Što je bruto nacionalni dohodak?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 dirty="0"/>
        </a:p>
      </dsp:txBody>
      <dsp:txXfrm>
        <a:off x="952565" y="2050737"/>
        <a:ext cx="9674943" cy="586139"/>
      </dsp:txXfrm>
    </dsp:sp>
    <dsp:sp modelId="{3D62CE0E-2116-4AD2-ACED-69444F02E344}">
      <dsp:nvSpPr>
        <dsp:cNvPr id="0" name=""/>
        <dsp:cNvSpPr/>
      </dsp:nvSpPr>
      <dsp:spPr>
        <a:xfrm>
          <a:off x="586228" y="1977469"/>
          <a:ext cx="732674" cy="7326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81470-1FC9-4333-8F96-ABA422E01ED7}">
      <dsp:nvSpPr>
        <dsp:cNvPr id="0" name=""/>
        <dsp:cNvSpPr/>
      </dsp:nvSpPr>
      <dsp:spPr>
        <a:xfrm>
          <a:off x="823655" y="2929664"/>
          <a:ext cx="9803852" cy="5861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248" tIns="55880" rIns="55880" bIns="558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200" kern="1200" dirty="0"/>
            <a:t>Nacionalni dohodak po stanovniku</a:t>
          </a:r>
        </a:p>
      </dsp:txBody>
      <dsp:txXfrm>
        <a:off x="823655" y="2929664"/>
        <a:ext cx="9803852" cy="586139"/>
      </dsp:txXfrm>
    </dsp:sp>
    <dsp:sp modelId="{E7A03614-7E2A-4951-92FB-0168E62161E0}">
      <dsp:nvSpPr>
        <dsp:cNvPr id="0" name=""/>
        <dsp:cNvSpPr/>
      </dsp:nvSpPr>
      <dsp:spPr>
        <a:xfrm>
          <a:off x="457318" y="2856397"/>
          <a:ext cx="732674" cy="7326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883D2-6DE4-41CF-A4D3-C47155915125}">
      <dsp:nvSpPr>
        <dsp:cNvPr id="0" name=""/>
        <dsp:cNvSpPr/>
      </dsp:nvSpPr>
      <dsp:spPr>
        <a:xfrm>
          <a:off x="403645" y="3808592"/>
          <a:ext cx="10223863" cy="5861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5248" tIns="20320" rIns="20320" bIns="203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hr-HR" sz="800" kern="1200" dirty="0"/>
        </a:p>
        <a:p>
          <a:pPr marL="342900" indent="-342900" algn="l">
            <a:spcBef>
              <a:spcPct val="0"/>
            </a:spcBef>
            <a:buFontTx/>
            <a:buNone/>
          </a:pPr>
          <a:r>
            <a:rPr lang="hr-HR" sz="2200" kern="1200" dirty="0"/>
            <a:t>Može li prosječna starost automobila biti pokazatelj razvijenosti? Objasni odgovor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 dirty="0"/>
        </a:p>
      </dsp:txBody>
      <dsp:txXfrm>
        <a:off x="403645" y="3808592"/>
        <a:ext cx="10223863" cy="586139"/>
      </dsp:txXfrm>
    </dsp:sp>
    <dsp:sp modelId="{2C5E24A5-80C6-4F67-8180-10CA8E8E7C9F}">
      <dsp:nvSpPr>
        <dsp:cNvPr id="0" name=""/>
        <dsp:cNvSpPr/>
      </dsp:nvSpPr>
      <dsp:spPr>
        <a:xfrm>
          <a:off x="37308" y="3735325"/>
          <a:ext cx="732674" cy="7326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28.6.2021.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2D9AC4A-E39E-467D-8EEC-48C1F33B05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1629105" y="1137399"/>
            <a:ext cx="9038895" cy="57206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0565"/>
            <a:ext cx="9144000" cy="1655763"/>
          </a:xfrm>
        </p:spPr>
        <p:txBody>
          <a:bodyPr>
            <a:normAutofit/>
          </a:bodyPr>
          <a:lstStyle/>
          <a:p>
            <a:r>
              <a:rPr lang="hr-HR" sz="7200" b="1" dirty="0">
                <a:latin typeface="+mn-lt"/>
              </a:rPr>
              <a:t>Razlike u razvijenosti</a:t>
            </a:r>
            <a:endParaRPr lang="x-none" sz="7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05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B6976EF-BC1F-47B0-80DB-FA7715F92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3" y="2187018"/>
            <a:ext cx="5771544" cy="3634515"/>
          </a:xfrm>
        </p:spPr>
        <p:txBody>
          <a:bodyPr>
            <a:noAutofit/>
          </a:bodyPr>
          <a:lstStyle/>
          <a:p>
            <a:r>
              <a:rPr lang="hr-HR" sz="2200" dirty="0"/>
              <a:t>Prema nacionalnom dohotku, države svrstavamo u četiri skupine:</a:t>
            </a:r>
          </a:p>
          <a:p>
            <a:r>
              <a:rPr lang="hr-HR" sz="2200" dirty="0"/>
              <a:t>1. države sa visokim dohotkom</a:t>
            </a:r>
            <a:br>
              <a:rPr lang="hr-HR" sz="2200" dirty="0"/>
            </a:br>
            <a:r>
              <a:rPr lang="hr-HR" sz="2200" dirty="0"/>
              <a:t>- prostor Zapadne, Sjeverne, Srednje i Južne Europe (osim Albanije)</a:t>
            </a:r>
          </a:p>
          <a:p>
            <a:r>
              <a:rPr lang="hr-HR" sz="2200" dirty="0"/>
              <a:t>2. države sa višim srednjim dohotkom</a:t>
            </a:r>
            <a:br>
              <a:rPr lang="hr-HR" sz="2200" dirty="0"/>
            </a:br>
            <a:r>
              <a:rPr lang="hr-HR" sz="2200" dirty="0"/>
              <a:t>- prostor Jugoistočne i dijelovi Istočne (Rusija i Bjelorusija) Europe</a:t>
            </a:r>
          </a:p>
          <a:p>
            <a:r>
              <a:rPr lang="hr-HR" sz="2200" dirty="0"/>
              <a:t>3. države sa nižim srednjim dohotkom</a:t>
            </a:r>
            <a:br>
              <a:rPr lang="hr-HR" sz="2200" dirty="0"/>
            </a:br>
            <a:r>
              <a:rPr lang="hr-HR" sz="2200" dirty="0"/>
              <a:t>- prostor Ukrajine i Moldavije</a:t>
            </a:r>
          </a:p>
          <a:p>
            <a:r>
              <a:rPr lang="hr-HR" sz="2200" dirty="0"/>
              <a:t>4. države sa niskom dohotkom</a:t>
            </a:r>
            <a:br>
              <a:rPr lang="hr-HR" sz="2200" dirty="0"/>
            </a:br>
            <a:r>
              <a:rPr lang="hr-HR" sz="2200" dirty="0"/>
              <a:t>- njih u Europi nema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CE0BF8D-7F0D-4BCE-9C6A-AE6AB039C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1191283"/>
            <a:ext cx="10906813" cy="890954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900" dirty="0">
                <a:latin typeface="+mn-lt"/>
              </a:rPr>
              <a:t>Posljedice neravnomjernog razvoja</a:t>
            </a:r>
            <a:br>
              <a:rPr lang="hr-HR" dirty="0"/>
            </a:br>
            <a:endParaRPr lang="hr-HR" dirty="0"/>
          </a:p>
        </p:txBody>
      </p:sp>
      <p:pic>
        <p:nvPicPr>
          <p:cNvPr id="7" name="Rezervirano mjesto sadržaja 6" descr="Slika na kojoj se prikazuje karta&#10;&#10;Opis je automatski generiran">
            <a:extLst>
              <a:ext uri="{FF2B5EF4-FFF2-40B4-BE49-F238E27FC236}">
                <a16:creationId xmlns:a16="http://schemas.microsoft.com/office/drawing/2014/main" id="{0AF57EC8-A067-4C8F-A1FC-5C7AA9CF9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6258" y="2026159"/>
            <a:ext cx="5771544" cy="4672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5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85806A7A-A093-4450-AEA5-FF4B846A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746" y="1281562"/>
            <a:ext cx="6880765" cy="754627"/>
          </a:xfrm>
        </p:spPr>
        <p:txBody>
          <a:bodyPr>
            <a:noAutofit/>
          </a:bodyPr>
          <a:lstStyle/>
          <a:p>
            <a:pPr algn="ctr"/>
            <a:r>
              <a:rPr lang="hr-HR" sz="4400" dirty="0">
                <a:latin typeface="+mn-lt"/>
              </a:rPr>
              <a:t>Pokazatelji gospodarske razvijenosti</a:t>
            </a:r>
          </a:p>
        </p:txBody>
      </p:sp>
      <p:pic>
        <p:nvPicPr>
          <p:cNvPr id="7" name="Rezervirano mjesto sadržaja 6" descr="Slika na kojoj se prikazuje karta&#10;&#10;Opis je automatski generiran">
            <a:extLst>
              <a:ext uri="{FF2B5EF4-FFF2-40B4-BE49-F238E27FC236}">
                <a16:creationId xmlns:a16="http://schemas.microsoft.com/office/drawing/2014/main" id="{EC6C6CD7-45FD-46BE-A94F-565C5181A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6395" y="1347791"/>
            <a:ext cx="4805916" cy="3969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8675296-3771-483C-86B5-5BD1AE973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903" y="2782015"/>
            <a:ext cx="5758975" cy="333394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/>
              <a:t>stupanj urbanizacije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/>
              <a:t>veliki udio zaposlenih u tercijarnom sektoru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/>
              <a:t>broj novih automobila, liječnika, mobitela, prijenosnih računala, internetskih korisnika na 1000 stanovnika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/>
              <a:t>Sve se češće upotrebljava i indeks društvenog razvoja (HDI)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hr-HR" sz="2200" dirty="0"/>
              <a:t>izračunava se pomoću tri pokazatelja: očekivanog trajanja života, obrazovanja i dohotka</a:t>
            </a:r>
          </a:p>
        </p:txBody>
      </p:sp>
      <p:sp>
        <p:nvSpPr>
          <p:cNvPr id="2" name="Oblačić: strelica prema gore 1">
            <a:extLst>
              <a:ext uri="{FF2B5EF4-FFF2-40B4-BE49-F238E27FC236}">
                <a16:creationId xmlns:a16="http://schemas.microsoft.com/office/drawing/2014/main" id="{6508232C-5ED0-4FFC-A30E-C987D728648C}"/>
              </a:ext>
            </a:extLst>
          </p:cNvPr>
          <p:cNvSpPr/>
          <p:nvPr/>
        </p:nvSpPr>
        <p:spPr>
          <a:xfrm>
            <a:off x="7626285" y="5317280"/>
            <a:ext cx="3846136" cy="1371038"/>
          </a:xfrm>
          <a:custGeom>
            <a:avLst/>
            <a:gdLst>
              <a:gd name="connsiteX0" fmla="*/ 0 w 3846136"/>
              <a:gd name="connsiteY0" fmla="*/ 539606 h 1540720"/>
              <a:gd name="connsiteX1" fmla="*/ 1730478 w 3846136"/>
              <a:gd name="connsiteY1" fmla="*/ 539606 h 1540720"/>
              <a:gd name="connsiteX2" fmla="*/ 1730478 w 3846136"/>
              <a:gd name="connsiteY2" fmla="*/ 385180 h 1540720"/>
              <a:gd name="connsiteX3" fmla="*/ 1537888 w 3846136"/>
              <a:gd name="connsiteY3" fmla="*/ 385180 h 1540720"/>
              <a:gd name="connsiteX4" fmla="*/ 1923068 w 3846136"/>
              <a:gd name="connsiteY4" fmla="*/ 0 h 1540720"/>
              <a:gd name="connsiteX5" fmla="*/ 2308248 w 3846136"/>
              <a:gd name="connsiteY5" fmla="*/ 385180 h 1540720"/>
              <a:gd name="connsiteX6" fmla="*/ 2115658 w 3846136"/>
              <a:gd name="connsiteY6" fmla="*/ 385180 h 1540720"/>
              <a:gd name="connsiteX7" fmla="*/ 2115658 w 3846136"/>
              <a:gd name="connsiteY7" fmla="*/ 539606 h 1540720"/>
              <a:gd name="connsiteX8" fmla="*/ 3846136 w 3846136"/>
              <a:gd name="connsiteY8" fmla="*/ 539606 h 1540720"/>
              <a:gd name="connsiteX9" fmla="*/ 3846136 w 3846136"/>
              <a:gd name="connsiteY9" fmla="*/ 1540720 h 1540720"/>
              <a:gd name="connsiteX10" fmla="*/ 0 w 3846136"/>
              <a:gd name="connsiteY10" fmla="*/ 1540720 h 1540720"/>
              <a:gd name="connsiteX11" fmla="*/ 0 w 3846136"/>
              <a:gd name="connsiteY11" fmla="*/ 539606 h 1540720"/>
              <a:gd name="connsiteX0" fmla="*/ 0 w 3846136"/>
              <a:gd name="connsiteY0" fmla="*/ 369924 h 1371038"/>
              <a:gd name="connsiteX1" fmla="*/ 1730478 w 3846136"/>
              <a:gd name="connsiteY1" fmla="*/ 369924 h 1371038"/>
              <a:gd name="connsiteX2" fmla="*/ 1730478 w 3846136"/>
              <a:gd name="connsiteY2" fmla="*/ 215498 h 1371038"/>
              <a:gd name="connsiteX3" fmla="*/ 1537888 w 3846136"/>
              <a:gd name="connsiteY3" fmla="*/ 215498 h 1371038"/>
              <a:gd name="connsiteX4" fmla="*/ 1913641 w 3846136"/>
              <a:gd name="connsiteY4" fmla="*/ 0 h 1371038"/>
              <a:gd name="connsiteX5" fmla="*/ 2308248 w 3846136"/>
              <a:gd name="connsiteY5" fmla="*/ 215498 h 1371038"/>
              <a:gd name="connsiteX6" fmla="*/ 2115658 w 3846136"/>
              <a:gd name="connsiteY6" fmla="*/ 215498 h 1371038"/>
              <a:gd name="connsiteX7" fmla="*/ 2115658 w 3846136"/>
              <a:gd name="connsiteY7" fmla="*/ 369924 h 1371038"/>
              <a:gd name="connsiteX8" fmla="*/ 3846136 w 3846136"/>
              <a:gd name="connsiteY8" fmla="*/ 369924 h 1371038"/>
              <a:gd name="connsiteX9" fmla="*/ 3846136 w 3846136"/>
              <a:gd name="connsiteY9" fmla="*/ 1371038 h 1371038"/>
              <a:gd name="connsiteX10" fmla="*/ 0 w 3846136"/>
              <a:gd name="connsiteY10" fmla="*/ 1371038 h 1371038"/>
              <a:gd name="connsiteX11" fmla="*/ 0 w 3846136"/>
              <a:gd name="connsiteY11" fmla="*/ 369924 h 137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46136" h="1371038">
                <a:moveTo>
                  <a:pt x="0" y="369924"/>
                </a:moveTo>
                <a:lnTo>
                  <a:pt x="1730478" y="369924"/>
                </a:lnTo>
                <a:lnTo>
                  <a:pt x="1730478" y="215498"/>
                </a:lnTo>
                <a:lnTo>
                  <a:pt x="1537888" y="215498"/>
                </a:lnTo>
                <a:lnTo>
                  <a:pt x="1913641" y="0"/>
                </a:lnTo>
                <a:lnTo>
                  <a:pt x="2308248" y="215498"/>
                </a:lnTo>
                <a:lnTo>
                  <a:pt x="2115658" y="215498"/>
                </a:lnTo>
                <a:lnTo>
                  <a:pt x="2115658" y="369924"/>
                </a:lnTo>
                <a:lnTo>
                  <a:pt x="3846136" y="369924"/>
                </a:lnTo>
                <a:lnTo>
                  <a:pt x="3846136" y="1371038"/>
                </a:lnTo>
                <a:lnTo>
                  <a:pt x="0" y="1371038"/>
                </a:lnTo>
                <a:lnTo>
                  <a:pt x="0" y="36992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200" dirty="0">
              <a:solidFill>
                <a:schemeClr val="tx1"/>
              </a:solidFill>
            </a:endParaRPr>
          </a:p>
          <a:p>
            <a:pPr algn="ctr"/>
            <a:r>
              <a:rPr lang="hr-HR" sz="2200" dirty="0">
                <a:solidFill>
                  <a:schemeClr val="tx1"/>
                </a:solidFill>
              </a:rPr>
              <a:t>Promotri kartu.                        Koje su vodeće europske države prema HDI indeksu?</a:t>
            </a:r>
          </a:p>
        </p:txBody>
      </p:sp>
    </p:spTree>
    <p:extLst>
      <p:ext uri="{BB962C8B-B14F-4D97-AF65-F5344CB8AC3E}">
        <p14:creationId xmlns:p14="http://schemas.microsoft.com/office/powerpoint/2010/main" val="28851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D9727453-7458-4863-8384-74913298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672" y="1211799"/>
            <a:ext cx="7050447" cy="890954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Jezgra i periferija Europe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090CDE6-B0DD-412E-BA1A-FD5AA01D7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4458" y="5496581"/>
            <a:ext cx="3932237" cy="3282461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F529E66-B080-4D5A-AE1F-02AB85E2D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22" y="4036394"/>
            <a:ext cx="5736525" cy="268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1107508-8D20-4992-BE1A-6B26C15FE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9200"/>
            <a:ext cx="5266441" cy="2962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333B1361-77A2-487B-9552-3925F6B627D9}"/>
              </a:ext>
            </a:extLst>
          </p:cNvPr>
          <p:cNvSpPr/>
          <p:nvPr/>
        </p:nvSpPr>
        <p:spPr>
          <a:xfrm>
            <a:off x="5266441" y="2071570"/>
            <a:ext cx="6385091" cy="11575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Najrazvijenije države smještene su na zapadu, jugu i u srednjem dijelu Europe.</a:t>
            </a:r>
          </a:p>
          <a:p>
            <a:pPr algn="ctr"/>
            <a:r>
              <a:rPr lang="hr-HR" sz="2200" dirty="0">
                <a:solidFill>
                  <a:schemeClr val="tx1"/>
                </a:solidFill>
              </a:rPr>
              <a:t>One čine jezgru ili pokretače europskog gospodarstva.</a:t>
            </a:r>
          </a:p>
        </p:txBody>
      </p:sp>
      <p:sp>
        <p:nvSpPr>
          <p:cNvPr id="8" name="Strelica: ulijevo 7">
            <a:extLst>
              <a:ext uri="{FF2B5EF4-FFF2-40B4-BE49-F238E27FC236}">
                <a16:creationId xmlns:a16="http://schemas.microsoft.com/office/drawing/2014/main" id="{A3E38D69-3A97-4483-8CC6-0593A2DB4579}"/>
              </a:ext>
            </a:extLst>
          </p:cNvPr>
          <p:cNvSpPr/>
          <p:nvPr/>
        </p:nvSpPr>
        <p:spPr>
          <a:xfrm>
            <a:off x="5266440" y="3248713"/>
            <a:ext cx="1659120" cy="548326"/>
          </a:xfrm>
          <a:prstGeom prst="lef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London, UK</a:t>
            </a:r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3AB50D72-3B8B-4D65-B570-1837F5A5C7D9}"/>
              </a:ext>
            </a:extLst>
          </p:cNvPr>
          <p:cNvSpPr/>
          <p:nvPr/>
        </p:nvSpPr>
        <p:spPr>
          <a:xfrm>
            <a:off x="928225" y="5138876"/>
            <a:ext cx="5344997" cy="10463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Države na istoku i jugoistoku Europe su manje razvijene.</a:t>
            </a:r>
          </a:p>
          <a:p>
            <a:pPr algn="ctr"/>
            <a:r>
              <a:rPr lang="hr-HR" sz="2200" dirty="0">
                <a:solidFill>
                  <a:schemeClr val="tx1"/>
                </a:solidFill>
              </a:rPr>
              <a:t>One čine gospodarsku periferiju Europe.</a:t>
            </a:r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738D9621-22AB-437D-A2C3-84AF7DC37259}"/>
              </a:ext>
            </a:extLst>
          </p:cNvPr>
          <p:cNvSpPr/>
          <p:nvPr/>
        </p:nvSpPr>
        <p:spPr>
          <a:xfrm>
            <a:off x="3991935" y="6185252"/>
            <a:ext cx="2268718" cy="57503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Tirana, Albanija</a:t>
            </a:r>
          </a:p>
        </p:txBody>
      </p:sp>
    </p:spTree>
    <p:extLst>
      <p:ext uri="{BB962C8B-B14F-4D97-AF65-F5344CB8AC3E}">
        <p14:creationId xmlns:p14="http://schemas.microsoft.com/office/powerpoint/2010/main" val="172386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A1EB716-BF2D-4FCB-9D15-25338CFD6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881" y="1385257"/>
            <a:ext cx="3932237" cy="1711568"/>
          </a:xfrm>
        </p:spPr>
        <p:txBody>
          <a:bodyPr>
            <a:normAutofit/>
          </a:bodyPr>
          <a:lstStyle/>
          <a:p>
            <a:pPr algn="ctr"/>
            <a:r>
              <a:rPr lang="hr-HR" sz="4400" dirty="0">
                <a:latin typeface="+mn-lt"/>
              </a:rPr>
              <a:t>Ponavljanje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03A2774F-85C8-490D-916E-664F3E7BF862}"/>
              </a:ext>
            </a:extLst>
          </p:cNvPr>
          <p:cNvSpPr txBox="1"/>
          <p:nvPr/>
        </p:nvSpPr>
        <p:spPr>
          <a:xfrm>
            <a:off x="744717" y="2432115"/>
            <a:ext cx="10595728" cy="207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hr-HR" sz="2200" dirty="0"/>
              <a:t>Navedi i objasni uzroke neravnomjernog gospodarskog razvoja Europe.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hr-HR" sz="2200" dirty="0"/>
              <a:t>Koje su posljedice takvog neravnomjernog gospodarskog razvoja za europski kontinent?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hr-HR" sz="2200" dirty="0"/>
              <a:t>Pomoću geografske karte navedi područja plave, zlatne i žute banane.</a:t>
            </a:r>
          </a:p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hr-HR" sz="2200" dirty="0"/>
              <a:t>Navedi najvažnije gospodarske djelatnosti u Europi.</a:t>
            </a:r>
          </a:p>
        </p:txBody>
      </p:sp>
    </p:spTree>
    <p:extLst>
      <p:ext uri="{BB962C8B-B14F-4D97-AF65-F5344CB8AC3E}">
        <p14:creationId xmlns:p14="http://schemas.microsoft.com/office/powerpoint/2010/main" val="41826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9E2F9972-224E-42E0-9973-4C22DA6C1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Izradio: </a:t>
            </a:r>
            <a:r>
              <a:rPr lang="hr-HR"/>
              <a:t>Damir Vinković, prof.</a:t>
            </a:r>
          </a:p>
        </p:txBody>
      </p:sp>
    </p:spTree>
    <p:extLst>
      <p:ext uri="{BB962C8B-B14F-4D97-AF65-F5344CB8AC3E}">
        <p14:creationId xmlns:p14="http://schemas.microsoft.com/office/powerpoint/2010/main" val="36155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61989"/>
            <a:ext cx="9490841" cy="1655763"/>
          </a:xfrm>
        </p:spPr>
        <p:txBody>
          <a:bodyPr>
            <a:normAutofit/>
          </a:bodyPr>
          <a:lstStyle/>
          <a:p>
            <a:r>
              <a:rPr kumimoji="0" lang="hr-H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Nakon današnjeg sata moći ćete…</a:t>
            </a:r>
            <a:endParaRPr lang="x-none" sz="54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42D4AA-635D-4085-9E75-B79353C56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37801"/>
            <a:ext cx="9144000" cy="140244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hr-HR" dirty="0"/>
              <a:t>objasniti uzroke i posljedice neravnomjernog gospodarskog razvoja Europe te pokazati na geografskoj karti prostore najveće razvijenosti i navesti važnije gospodarske djelatnosti</a:t>
            </a: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236" y="1216253"/>
            <a:ext cx="10515600" cy="964421"/>
          </a:xfrm>
        </p:spPr>
        <p:txBody>
          <a:bodyPr/>
          <a:lstStyle/>
          <a:p>
            <a:r>
              <a:rPr lang="hr-HR" dirty="0">
                <a:latin typeface="+mn-lt"/>
              </a:rPr>
              <a:t>Prisjetimo</a:t>
            </a:r>
            <a:r>
              <a:rPr lang="hr-HR" dirty="0"/>
              <a:t> se…</a:t>
            </a:r>
            <a:endParaRPr lang="x-none" dirty="0"/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A3578AB2-BB18-424B-8BF0-C25B379C3B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371471"/>
              </p:ext>
            </p:extLst>
          </p:nvPr>
        </p:nvGraphicFramePr>
        <p:xfrm>
          <a:off x="1103585" y="2081048"/>
          <a:ext cx="10731063" cy="4687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0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573442-4C0D-41D2-8EAC-0F7809869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B1573442-4C0D-41D2-8EAC-0F7809869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B1573442-4C0D-41D2-8EAC-0F7809869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6DEAB6-233E-404A-BDCE-B8DCEE305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CD6DEAB6-233E-404A-BDCE-B8DCEE305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CD6DEAB6-233E-404A-BDCE-B8DCEE305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CEF03-740D-45F9-BFF0-11CFEA0A6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E5BCEF03-740D-45F9-BFF0-11CFEA0A6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E5BCEF03-740D-45F9-BFF0-11CFEA0A6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641E80-EFE5-4E7C-88E5-77837EB2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28641E80-EFE5-4E7C-88E5-77837EB2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28641E80-EFE5-4E7C-88E5-77837EB2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DAEF5A-3C32-45F2-B10A-CB6A30A42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0DAEF5A-3C32-45F2-B10A-CB6A30A42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0DAEF5A-3C32-45F2-B10A-CB6A30A42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62CE0E-2116-4AD2-ACED-69444F02E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D62CE0E-2116-4AD2-ACED-69444F02E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D62CE0E-2116-4AD2-ACED-69444F02E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8740B6-1722-4B26-9C08-0786DAC5C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A8740B6-1722-4B26-9C08-0786DAC5C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5A8740B6-1722-4B26-9C08-0786DAC5C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A03614-7E2A-4951-92FB-0168E6216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E7A03614-7E2A-4951-92FB-0168E6216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E7A03614-7E2A-4951-92FB-0168E6216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981470-1FC9-4333-8F96-ABA422E01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88981470-1FC9-4333-8F96-ABA422E01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88981470-1FC9-4333-8F96-ABA422E01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E24A5-80C6-4F67-8180-10CA8E8E7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2C5E24A5-80C6-4F67-8180-10CA8E8E7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2C5E24A5-80C6-4F67-8180-10CA8E8E7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4883D2-6DE4-41CF-A4D3-C47155915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564883D2-6DE4-41CF-A4D3-C47155915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64883D2-6DE4-41CF-A4D3-C471559151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latin typeface="+mn-lt"/>
              </a:rPr>
              <a:t>Neravnomjerni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gospodarski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razvoj</a:t>
            </a:r>
            <a:endParaRPr lang="en-US" dirty="0">
              <a:latin typeface="+mn-lt"/>
            </a:endParaRP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CEBB69B2-FC26-49A7-8BDB-5C8C1AB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670097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/>
              <a:t>Na </a:t>
            </a:r>
            <a:r>
              <a:rPr lang="en-US" sz="2200" dirty="0" err="1"/>
              <a:t>gospodarski</a:t>
            </a:r>
            <a:r>
              <a:rPr lang="en-US" sz="2200" dirty="0"/>
              <a:t> </a:t>
            </a:r>
            <a:r>
              <a:rPr lang="en-US" sz="2200" dirty="0" err="1"/>
              <a:t>razvoj</a:t>
            </a:r>
            <a:r>
              <a:rPr lang="en-US" sz="2200" dirty="0"/>
              <a:t> </a:t>
            </a:r>
            <a:r>
              <a:rPr lang="en-US" sz="2200" dirty="0" err="1"/>
              <a:t>utječu</a:t>
            </a:r>
            <a:r>
              <a:rPr lang="en-US" sz="2200" dirty="0"/>
              <a:t> </a:t>
            </a:r>
            <a:r>
              <a:rPr lang="en-US" sz="2200" dirty="0" err="1"/>
              <a:t>brojni</a:t>
            </a:r>
            <a:r>
              <a:rPr lang="en-US" sz="2200" dirty="0"/>
              <a:t> </a:t>
            </a:r>
            <a:r>
              <a:rPr lang="en-US" sz="2200" dirty="0" err="1"/>
              <a:t>čimbenici</a:t>
            </a:r>
            <a:endParaRPr lang="en-US" sz="2200" dirty="0"/>
          </a:p>
          <a:p>
            <a:r>
              <a:rPr lang="en-US" sz="2200" dirty="0" err="1"/>
              <a:t>Dijelimo</a:t>
            </a:r>
            <a:r>
              <a:rPr lang="en-US" sz="2200" dirty="0"/>
              <a:t> </a:t>
            </a:r>
            <a:r>
              <a:rPr lang="en-US" sz="2200" dirty="0" err="1"/>
              <a:t>ih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:</a:t>
            </a:r>
          </a:p>
          <a:p>
            <a:pPr marL="457200" lvl="1" indent="0">
              <a:buNone/>
            </a:pPr>
            <a:r>
              <a:rPr lang="hr-HR" sz="2200" dirty="0"/>
              <a:t>a</a:t>
            </a:r>
            <a:r>
              <a:rPr lang="en-US" sz="2200" dirty="0"/>
              <a:t>) </a:t>
            </a:r>
            <a:r>
              <a:rPr lang="en-US" sz="2200" b="1" dirty="0" err="1"/>
              <a:t>prirodne</a:t>
            </a:r>
            <a:r>
              <a:rPr lang="en-US" sz="2200" dirty="0"/>
              <a:t>: </a:t>
            </a:r>
            <a:r>
              <a:rPr lang="en-US" sz="2200" dirty="0" err="1"/>
              <a:t>geografski</a:t>
            </a:r>
            <a:r>
              <a:rPr lang="en-US" sz="2200" dirty="0"/>
              <a:t> </a:t>
            </a:r>
            <a:r>
              <a:rPr lang="en-US" sz="2200" dirty="0" err="1"/>
              <a:t>položaj</a:t>
            </a:r>
            <a:r>
              <a:rPr lang="en-US" sz="2200" dirty="0"/>
              <a:t>, </a:t>
            </a:r>
            <a:r>
              <a:rPr lang="en-US" sz="2200" dirty="0" err="1"/>
              <a:t>klima</a:t>
            </a:r>
            <a:r>
              <a:rPr lang="en-US" sz="2200" dirty="0"/>
              <a:t>, </a:t>
            </a:r>
            <a:r>
              <a:rPr lang="en-US" sz="2200" dirty="0" err="1"/>
              <a:t>reljef</a:t>
            </a:r>
            <a:r>
              <a:rPr lang="en-US" sz="2200" dirty="0"/>
              <a:t>, </a:t>
            </a:r>
            <a:r>
              <a:rPr lang="en-US" sz="2200" dirty="0" err="1"/>
              <a:t>rudna</a:t>
            </a:r>
            <a:r>
              <a:rPr lang="en-US" sz="2200" dirty="0"/>
              <a:t> </a:t>
            </a:r>
            <a:r>
              <a:rPr lang="en-US" sz="2200" dirty="0" err="1"/>
              <a:t>bogatstva</a:t>
            </a:r>
            <a:r>
              <a:rPr lang="en-US" sz="2200" dirty="0"/>
              <a:t>….</a:t>
            </a:r>
          </a:p>
          <a:p>
            <a:pPr marL="457200" lvl="1" indent="0">
              <a:buNone/>
            </a:pPr>
            <a:r>
              <a:rPr lang="hr-HR" sz="2200" dirty="0"/>
              <a:t>b</a:t>
            </a:r>
            <a:r>
              <a:rPr lang="en-US" sz="2200" dirty="0"/>
              <a:t>) </a:t>
            </a:r>
            <a:r>
              <a:rPr lang="en-US" sz="2200" b="1" dirty="0" err="1"/>
              <a:t>društvene</a:t>
            </a:r>
            <a:r>
              <a:rPr lang="en-US" sz="2200" dirty="0"/>
              <a:t>: </a:t>
            </a:r>
            <a:r>
              <a:rPr lang="en-US" sz="2200" dirty="0" err="1"/>
              <a:t>društveni</a:t>
            </a:r>
            <a:r>
              <a:rPr lang="en-US" sz="2200" dirty="0"/>
              <a:t> </a:t>
            </a:r>
            <a:r>
              <a:rPr lang="en-US" sz="2200" dirty="0" err="1"/>
              <a:t>sustav</a:t>
            </a:r>
            <a:r>
              <a:rPr lang="en-US" sz="2200" dirty="0"/>
              <a:t>, </a:t>
            </a:r>
            <a:r>
              <a:rPr lang="en-US" sz="2200" dirty="0" err="1"/>
              <a:t>povijesne</a:t>
            </a:r>
            <a:r>
              <a:rPr lang="en-US" sz="2200" dirty="0"/>
              <a:t> (ne)</a:t>
            </a:r>
            <a:r>
              <a:rPr lang="en-US" sz="2200" dirty="0" err="1"/>
              <a:t>prilike</a:t>
            </a:r>
            <a:r>
              <a:rPr lang="en-US" sz="2200" dirty="0"/>
              <a:t>, </a:t>
            </a:r>
            <a:r>
              <a:rPr lang="en-US" sz="2200" dirty="0" err="1"/>
              <a:t>gospodarska</a:t>
            </a:r>
            <a:r>
              <a:rPr lang="en-US" sz="2200" dirty="0"/>
              <a:t> </a:t>
            </a:r>
            <a:r>
              <a:rPr lang="en-US" sz="2200" dirty="0" err="1"/>
              <a:t>politika</a:t>
            </a:r>
            <a:endParaRPr lang="en-US" sz="22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32E3D7C-F365-4603-8AE4-85136FF6C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82" r="2186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0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D969C6D-D775-4D6B-9260-AA784F8F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537811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A42C56-15D8-45F9-8B6C-CC445018E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771" y="1922585"/>
            <a:ext cx="4308682" cy="400997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/>
              <a:t>zbog navedenih čimbenika pojedini dijelovi Europe različito su se razvijali u prošlosti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/>
              <a:t>pod utjecajem industrijalizacije i prometa sve veće značenje dobivale su obale i naselja na obali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 err="1"/>
              <a:t>Litoralizacija</a:t>
            </a:r>
            <a:r>
              <a:rPr lang="hr-HR" sz="2200" dirty="0"/>
              <a:t>: povećanje broja stanovnika, proizvodnih i uslužnih funkcija na obalama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/>
              <a:t>mijenja se prostorni razvoj pojedinih država i dolazi do sve većih ekoloških problema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C723B1C-3D04-491F-B370-BECFC35BC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565" y="1828800"/>
            <a:ext cx="6620894" cy="4400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3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3580BCC-29C1-4A23-A8D8-F4888488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73" y="1284051"/>
            <a:ext cx="5917927" cy="893541"/>
          </a:xfrm>
        </p:spPr>
        <p:txBody>
          <a:bodyPr>
            <a:noAutofit/>
          </a:bodyPr>
          <a:lstStyle/>
          <a:p>
            <a:pPr algn="ctr"/>
            <a:r>
              <a:rPr lang="hr-HR" sz="4400" dirty="0">
                <a:latin typeface="+mn-lt"/>
              </a:rPr>
              <a:t>Brži gospodarski razvoj na zapadu Europe</a:t>
            </a:r>
          </a:p>
        </p:txBody>
      </p:sp>
      <p:sp>
        <p:nvSpPr>
          <p:cNvPr id="6" name="Rezervirano mjesto teksta 4">
            <a:extLst>
              <a:ext uri="{FF2B5EF4-FFF2-40B4-BE49-F238E27FC236}">
                <a16:creationId xmlns:a16="http://schemas.microsoft.com/office/drawing/2014/main" id="{9C8C69B5-793A-44AB-927F-BC99F054F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1313" y="2699693"/>
            <a:ext cx="5256212" cy="382945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/>
              <a:t>velika geografska otkrića potaknula su brži razvoj zemalja uz Atlantski ocean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/>
              <a:t>stvaraju se manufakture na temelju domaćih i dopremljenih sirovina iz kolonija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/>
              <a:t>pojavom industrije (drugi dio 18. stoljeća) povećala se količina proizvoda na tržištu i životni standard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/>
              <a:t>područja koja su raspolagala sirovinama i energentima potrebnim za tešku industriju postala su središta gospodarskog razvoja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200" dirty="0"/>
              <a:t>započinje i proces urbanizacije (nastanak i širenje gradova)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0C88E7A5-38EE-458F-BA4D-8447A5AED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0725" y="1922463"/>
            <a:ext cx="5563202" cy="41735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92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BE63E41-C7EA-46D9-AD85-C6F064E1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C16833C-4097-45A2-99B3-454697D18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000" dirty="0"/>
              <a:t>s</a:t>
            </a:r>
            <a:r>
              <a:rPr lang="en-US" sz="2000" dirty="0"/>
              <a:t> </a:t>
            </a:r>
            <a:r>
              <a:rPr lang="en-US" sz="2000" dirty="0" err="1"/>
              <a:t>pojavom</a:t>
            </a:r>
            <a:r>
              <a:rPr lang="en-US" sz="2000" dirty="0"/>
              <a:t> </a:t>
            </a:r>
            <a:r>
              <a:rPr lang="hr-HR" sz="2000" dirty="0"/>
              <a:t>D</a:t>
            </a:r>
            <a:r>
              <a:rPr lang="en-US" sz="2000" dirty="0" err="1"/>
              <a:t>ruge</a:t>
            </a:r>
            <a:r>
              <a:rPr lang="en-US" sz="2000" dirty="0"/>
              <a:t> </a:t>
            </a:r>
            <a:r>
              <a:rPr lang="en-US" sz="2000" dirty="0" err="1"/>
              <a:t>industrijske</a:t>
            </a:r>
            <a:r>
              <a:rPr lang="en-US" sz="2000" dirty="0"/>
              <a:t> </a:t>
            </a:r>
            <a:r>
              <a:rPr lang="en-US" sz="2000" dirty="0" err="1"/>
              <a:t>revolucije</a:t>
            </a:r>
            <a:r>
              <a:rPr lang="en-US" sz="2000" dirty="0"/>
              <a:t> </a:t>
            </a:r>
            <a:r>
              <a:rPr lang="en-US" sz="2000" dirty="0" err="1"/>
              <a:t>nastale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nove</a:t>
            </a:r>
            <a:r>
              <a:rPr lang="en-US" sz="2000" dirty="0"/>
              <a:t> </a:t>
            </a:r>
            <a:r>
              <a:rPr lang="en-US" sz="2000" dirty="0" err="1"/>
              <a:t>industrijske</a:t>
            </a:r>
            <a:r>
              <a:rPr lang="en-US" sz="2000" dirty="0"/>
              <a:t> </a:t>
            </a:r>
            <a:r>
              <a:rPr lang="en-US" sz="2000" dirty="0" err="1"/>
              <a:t>regije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mjestima</a:t>
            </a:r>
            <a:r>
              <a:rPr lang="en-US" sz="2000" dirty="0"/>
              <a:t> </a:t>
            </a:r>
            <a:r>
              <a:rPr lang="en-US" sz="2000" dirty="0" err="1"/>
              <a:t>najveće</a:t>
            </a:r>
            <a:r>
              <a:rPr lang="en-US" sz="2000" dirty="0"/>
              <a:t> </a:t>
            </a:r>
            <a:r>
              <a:rPr lang="en-US" sz="2000" dirty="0" err="1"/>
              <a:t>prometne</a:t>
            </a:r>
            <a:r>
              <a:rPr lang="en-US" sz="2000" dirty="0"/>
              <a:t> </a:t>
            </a:r>
            <a:r>
              <a:rPr lang="en-US" sz="2000" dirty="0" err="1"/>
              <a:t>povezanosti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000" dirty="0"/>
              <a:t>u</a:t>
            </a:r>
            <a:r>
              <a:rPr lang="en-US" sz="2000" dirty="0"/>
              <a:t> </a:t>
            </a:r>
            <a:r>
              <a:rPr lang="en-US" sz="2000" dirty="0" err="1"/>
              <a:t>primarnom</a:t>
            </a:r>
            <a:r>
              <a:rPr lang="en-US" sz="2000" dirty="0"/>
              <a:t> </a:t>
            </a:r>
            <a:r>
              <a:rPr lang="en-US" sz="2000" dirty="0" err="1"/>
              <a:t>sektoru</a:t>
            </a:r>
            <a:r>
              <a:rPr lang="en-US" sz="2000" dirty="0"/>
              <a:t> </a:t>
            </a:r>
            <a:r>
              <a:rPr lang="en-US" sz="2000" dirty="0" err="1"/>
              <a:t>pojavljuje</a:t>
            </a:r>
            <a:r>
              <a:rPr lang="en-US" sz="2000" dirty="0"/>
              <a:t> se </a:t>
            </a:r>
            <a:r>
              <a:rPr lang="en-US" sz="2000" dirty="0" err="1"/>
              <a:t>mehanizacija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000" dirty="0"/>
              <a:t>p</a:t>
            </a:r>
            <a:r>
              <a:rPr lang="en-US" sz="2000" dirty="0" err="1"/>
              <a:t>rimjena</a:t>
            </a:r>
            <a:r>
              <a:rPr lang="en-US" sz="2000" dirty="0"/>
              <a:t> </a:t>
            </a:r>
            <a:r>
              <a:rPr lang="en-US" sz="2000" dirty="0" err="1"/>
              <a:t>mehanizacij</a:t>
            </a:r>
            <a:r>
              <a:rPr lang="hr-HR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uzrokuje</a:t>
            </a:r>
            <a:r>
              <a:rPr lang="en-US" sz="2000" dirty="0"/>
              <a:t> </a:t>
            </a:r>
            <a:r>
              <a:rPr lang="en-US" sz="2000" dirty="0" err="1"/>
              <a:t>višak</a:t>
            </a:r>
            <a:r>
              <a:rPr lang="en-US" sz="2000" dirty="0"/>
              <a:t> </a:t>
            </a:r>
            <a:r>
              <a:rPr lang="en-US" sz="2000" dirty="0" err="1"/>
              <a:t>radnika</a:t>
            </a:r>
            <a:r>
              <a:rPr lang="en-US" sz="2000" dirty="0"/>
              <a:t> u </a:t>
            </a:r>
            <a:r>
              <a:rPr lang="en-US" sz="2000" dirty="0" err="1"/>
              <a:t>proizvodnim</a:t>
            </a:r>
            <a:r>
              <a:rPr lang="en-US" sz="2000" dirty="0"/>
              <a:t> </a:t>
            </a:r>
            <a:r>
              <a:rPr lang="en-US" sz="2000" dirty="0" err="1"/>
              <a:t>djelatnostima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dovodi</a:t>
            </a:r>
            <a:r>
              <a:rPr lang="en-US" sz="2000" dirty="0"/>
              <a:t> do </a:t>
            </a:r>
            <a:r>
              <a:rPr lang="en-US" sz="2000" dirty="0" err="1"/>
              <a:t>daljnjeg</a:t>
            </a:r>
            <a:r>
              <a:rPr lang="en-US" sz="2000" dirty="0"/>
              <a:t> </a:t>
            </a:r>
            <a:r>
              <a:rPr lang="en-US" sz="2000" dirty="0" err="1"/>
              <a:t>razvoja</a:t>
            </a:r>
            <a:r>
              <a:rPr lang="en-US" sz="2000" dirty="0"/>
              <a:t> </a:t>
            </a:r>
            <a:r>
              <a:rPr lang="en-US" sz="2000" dirty="0" err="1"/>
              <a:t>uslužnih</a:t>
            </a:r>
            <a:r>
              <a:rPr lang="en-US" sz="2000" dirty="0"/>
              <a:t> </a:t>
            </a:r>
            <a:r>
              <a:rPr lang="en-US" sz="2000" dirty="0" err="1"/>
              <a:t>djelatnosti</a:t>
            </a:r>
            <a:endParaRPr lang="en-US" sz="2000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Rezervirano mjesto sadržaja 1">
            <a:extLst>
              <a:ext uri="{FF2B5EF4-FFF2-40B4-BE49-F238E27FC236}">
                <a16:creationId xmlns:a16="http://schemas.microsoft.com/office/drawing/2014/main" id="{3A1703E7-9B9B-487D-90D9-E7E4137AC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98" r="10300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62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D44A9A3-457F-467D-976B-20157D5F6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1916668"/>
            <a:ext cx="5360906" cy="4323876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2400" dirty="0">
                <a:solidFill>
                  <a:prstClr val="black"/>
                </a:solidFill>
                <a:latin typeface="Calibri"/>
              </a:rPr>
              <a:t>s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redinom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prošlog stoljeća otvaraju se pogoni „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čiste”industrije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koji zapošljavaju mali broj radnika zbog primjene automatizacije i robotizacije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hr-HR" sz="2400" dirty="0">
                <a:solidFill>
                  <a:prstClr val="black"/>
                </a:solidFill>
                <a:latin typeface="Calibri"/>
              </a:rPr>
              <a:t>o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 procesi najbrže su se događali u Njemačkoj, Francuskoj, Ujedinjenom Kraljevstvu, sjevernoj Italiji, državama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Beneluxa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Švicarskoj, Austriji i pojedinim državama sjeverne Europe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75A49BA-92A1-4DE1-822C-D5DC2F9E7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94767"/>
            <a:ext cx="5810250" cy="3829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6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BA720FAE-83D4-4859-B4F3-3934FC6B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906" y="1306251"/>
            <a:ext cx="6918472" cy="616334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Plava, zlatna i žuta banana</a:t>
            </a:r>
          </a:p>
        </p:txBody>
      </p:sp>
      <p:pic>
        <p:nvPicPr>
          <p:cNvPr id="6" name="Rezervirano mjesto sadržaja 5" descr="Slika na kojoj se prikazuje karta&#10;&#10;Opis je automatski generiran">
            <a:extLst>
              <a:ext uri="{FF2B5EF4-FFF2-40B4-BE49-F238E27FC236}">
                <a16:creationId xmlns:a16="http://schemas.microsoft.com/office/drawing/2014/main" id="{7C82944A-F108-492B-85FB-8C652F774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2109" y="1922585"/>
            <a:ext cx="3500103" cy="4666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318F421-8DF8-4AA7-9A78-597DE9017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5263" y="2111605"/>
            <a:ext cx="6268023" cy="3842994"/>
          </a:xfrm>
        </p:spPr>
        <p:txBody>
          <a:bodyPr>
            <a:normAutofit fontScale="92500" lnSpcReduction="10000"/>
          </a:bodyPr>
          <a:lstStyle/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u="sng" dirty="0"/>
              <a:t>Plava banana </a:t>
            </a:r>
            <a:r>
              <a:rPr lang="hr-HR" sz="2400" dirty="0"/>
              <a:t>predstavlja područje s najvećim gospodarskim razvojem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dirty="0"/>
              <a:t>Koji prostor obuhvaća?</a:t>
            </a:r>
          </a:p>
          <a:p>
            <a:pPr lvl="1"/>
            <a:r>
              <a:rPr lang="hr-HR" sz="2400" dirty="0"/>
              <a:t>Engleska, Belgija, Nizozemska, Luksemburg,    zapad Njemačke, Švicarska, sjever Italije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u="sng" dirty="0"/>
              <a:t>Zlatna banana </a:t>
            </a:r>
            <a:r>
              <a:rPr lang="hr-HR" sz="2400" dirty="0"/>
              <a:t>obuhvaća obalni prostor od Milana (Italija) do </a:t>
            </a:r>
            <a:r>
              <a:rPr lang="hr-HR" sz="2400" dirty="0" err="1"/>
              <a:t>Valencie</a:t>
            </a:r>
            <a:r>
              <a:rPr lang="hr-HR" sz="2400" dirty="0"/>
              <a:t> (Španjolska)</a:t>
            </a:r>
          </a:p>
          <a:p>
            <a:pPr lvl="1"/>
            <a:r>
              <a:rPr lang="hr-HR" sz="2400" dirty="0"/>
              <a:t>Ovaj prostor karakterizira razvoj visoke tehnologije i turizma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 u="sng" dirty="0"/>
              <a:t>Žuta banana</a:t>
            </a:r>
            <a:r>
              <a:rPr lang="hr-HR" sz="2400" dirty="0"/>
              <a:t> je prostor u kojem se očekuje sve veći gospodarski rast zbog širenja Europske unije</a:t>
            </a:r>
          </a:p>
          <a:p>
            <a:endParaRPr lang="hr-HR" dirty="0"/>
          </a:p>
        </p:txBody>
      </p:sp>
      <p:sp>
        <p:nvSpPr>
          <p:cNvPr id="2" name="Strelica: desno 1">
            <a:extLst>
              <a:ext uri="{FF2B5EF4-FFF2-40B4-BE49-F238E27FC236}">
                <a16:creationId xmlns:a16="http://schemas.microsoft.com/office/drawing/2014/main" id="{88F52BF9-5228-4D1B-8E6A-D396C33407C4}"/>
              </a:ext>
            </a:extLst>
          </p:cNvPr>
          <p:cNvSpPr/>
          <p:nvPr/>
        </p:nvSpPr>
        <p:spPr>
          <a:xfrm>
            <a:off x="4449033" y="3558620"/>
            <a:ext cx="3403076" cy="137679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>
                <a:solidFill>
                  <a:schemeClr val="tx1"/>
                </a:solidFill>
              </a:rPr>
              <a:t>Promotri sliku, što možeš zaključiti?</a:t>
            </a:r>
          </a:p>
        </p:txBody>
      </p:sp>
    </p:spTree>
    <p:extLst>
      <p:ext uri="{BB962C8B-B14F-4D97-AF65-F5344CB8AC3E}">
        <p14:creationId xmlns:p14="http://schemas.microsoft.com/office/powerpoint/2010/main" val="26149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19459</TotalTime>
  <Words>642</Words>
  <Application>Microsoft Office PowerPoint</Application>
  <PresentationFormat>Široki zaslon</PresentationFormat>
  <Paragraphs>67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Wingdings</vt:lpstr>
      <vt:lpstr>Calibri Light</vt:lpstr>
      <vt:lpstr>Calibri</vt:lpstr>
      <vt:lpstr>Office Theme</vt:lpstr>
      <vt:lpstr>Razlike u razvijenosti</vt:lpstr>
      <vt:lpstr>Nakon današnjeg sata moći ćete…</vt:lpstr>
      <vt:lpstr>Prisjetimo se…</vt:lpstr>
      <vt:lpstr>Neravnomjerni gospodarski razvoj</vt:lpstr>
      <vt:lpstr>  </vt:lpstr>
      <vt:lpstr>Brži gospodarski razvoj na zapadu Europe</vt:lpstr>
      <vt:lpstr>PowerPoint prezentacija</vt:lpstr>
      <vt:lpstr>PowerPoint prezentacija</vt:lpstr>
      <vt:lpstr>Plava, zlatna i žuta banana</vt:lpstr>
      <vt:lpstr>Posljedice neravnomjernog razvoja </vt:lpstr>
      <vt:lpstr>Pokazatelji gospodarske razvijenosti</vt:lpstr>
      <vt:lpstr>Jezgra i periferija Europe</vt:lpstr>
      <vt:lpstr>Ponavljanje</vt:lpstr>
      <vt:lpstr>Izradio: Damir Vinković, prof.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damir vinković</cp:lastModifiedBy>
  <cp:revision>57</cp:revision>
  <dcterms:created xsi:type="dcterms:W3CDTF">2021-01-04T08:54:24Z</dcterms:created>
  <dcterms:modified xsi:type="dcterms:W3CDTF">2021-06-28T14:52:35Z</dcterms:modified>
</cp:coreProperties>
</file>